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60" r:id="rId5"/>
    <p:sldId id="261" r:id="rId6"/>
    <p:sldId id="262" r:id="rId7"/>
    <p:sldId id="264" r:id="rId8"/>
    <p:sldId id="290" r:id="rId9"/>
    <p:sldId id="297" r:id="rId10"/>
    <p:sldId id="304" r:id="rId11"/>
    <p:sldId id="305" r:id="rId12"/>
    <p:sldId id="306" r:id="rId13"/>
    <p:sldId id="309" r:id="rId14"/>
    <p:sldId id="292" r:id="rId15"/>
    <p:sldId id="293" r:id="rId16"/>
    <p:sldId id="307" r:id="rId17"/>
    <p:sldId id="300" r:id="rId18"/>
    <p:sldId id="301" r:id="rId19"/>
    <p:sldId id="302" r:id="rId20"/>
    <p:sldId id="308" r:id="rId21"/>
    <p:sldId id="25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yn" initials="C" lastIdx="8" clrIdx="0">
    <p:extLst>
      <p:ext uri="{19B8F6BF-5375-455C-9EA6-DF929625EA0E}">
        <p15:presenceInfo xmlns:p15="http://schemas.microsoft.com/office/powerpoint/2012/main" userId="Cyn" providerId="None"/>
      </p:ext>
    </p:extLst>
  </p:cmAuthor>
  <p:cmAuthor id="2" name="Author" initials="A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A83F"/>
    <a:srgbClr val="B95659"/>
    <a:srgbClr val="716557"/>
    <a:srgbClr val="FFFFFF"/>
    <a:srgbClr val="FBA93D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1" autoAdjust="0"/>
    <p:restoredTop sz="95770" autoAdjust="0"/>
  </p:normalViewPr>
  <p:slideViewPr>
    <p:cSldViewPr snapToGrid="0">
      <p:cViewPr varScale="1">
        <p:scale>
          <a:sx n="109" d="100"/>
          <a:sy n="109" d="100"/>
        </p:scale>
        <p:origin x="1026" y="108"/>
      </p:cViewPr>
      <p:guideLst>
        <p:guide orient="horz" pos="218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ne Jarka" userId="27407dc7-5536-4242-9797-21c37323e07b" providerId="ADAL" clId="{1443590D-EAFB-467C-9EFD-B27BD849B7F8}"/>
    <pc:docChg chg="modSld">
      <pc:chgData name="Christine Jarka" userId="27407dc7-5536-4242-9797-21c37323e07b" providerId="ADAL" clId="{1443590D-EAFB-467C-9EFD-B27BD849B7F8}" dt="2020-09-01T20:13:35.012" v="9" actId="20577"/>
      <pc:docMkLst>
        <pc:docMk/>
      </pc:docMkLst>
      <pc:sldChg chg="modSp">
        <pc:chgData name="Christine Jarka" userId="27407dc7-5536-4242-9797-21c37323e07b" providerId="ADAL" clId="{1443590D-EAFB-467C-9EFD-B27BD849B7F8}" dt="2020-09-01T20:13:35.012" v="9" actId="20577"/>
        <pc:sldMkLst>
          <pc:docMk/>
          <pc:sldMk cId="3094161237" sldId="292"/>
        </pc:sldMkLst>
        <pc:spChg chg="mod">
          <ac:chgData name="Christine Jarka" userId="27407dc7-5536-4242-9797-21c37323e07b" providerId="ADAL" clId="{1443590D-EAFB-467C-9EFD-B27BD849B7F8}" dt="2020-09-01T20:13:35.012" v="9" actId="20577"/>
          <ac:spMkLst>
            <pc:docMk/>
            <pc:sldMk cId="3094161237" sldId="292"/>
            <ac:spMk id="2" creationId="{DE2F83E3-D067-4648-9473-F63E7BC34164}"/>
          </ac:spMkLst>
        </pc:spChg>
      </pc:sldChg>
      <pc:sldChg chg="modSp">
        <pc:chgData name="Christine Jarka" userId="27407dc7-5536-4242-9797-21c37323e07b" providerId="ADAL" clId="{1443590D-EAFB-467C-9EFD-B27BD849B7F8}" dt="2020-09-01T20:13:24.241" v="8" actId="20577"/>
        <pc:sldMkLst>
          <pc:docMk/>
          <pc:sldMk cId="2287658536" sldId="293"/>
        </pc:sldMkLst>
        <pc:spChg chg="mod">
          <ac:chgData name="Christine Jarka" userId="27407dc7-5536-4242-9797-21c37323e07b" providerId="ADAL" clId="{1443590D-EAFB-467C-9EFD-B27BD849B7F8}" dt="2020-09-01T20:13:24.241" v="8" actId="20577"/>
          <ac:spMkLst>
            <pc:docMk/>
            <pc:sldMk cId="2287658536" sldId="293"/>
            <ac:spMk id="2" creationId="{DE2F83E3-D067-4648-9473-F63E7BC3416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7917C-D72A-4FD9-9A6E-D8585A68039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BD214-921F-4A35-84AA-075D35DD4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2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 you be able to make a PPT to show how to download the PDFs of the ULB and Notes/questions/words from BIEL? And would you also be able to make one that shows how to find the RG and choose which format and how to download it?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BD214-921F-4A35-84AA-075D35DD46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23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 you be able to make a PPT to show how to download the PDFs of the ULB and Notes/questions/words from BIEL? And would you also be able to make one that shows how to find the RG and choose which format and how to download it?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BD214-921F-4A35-84AA-075D35DD46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11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wa-biel/biel-files/master/en/review-guide/Reviewers'%20Guide%20PDF%20documents/Users'%20Manual.pdf" TargetMode="External"/><Relationship Id="rId2" Type="http://schemas.openxmlformats.org/officeDocument/2006/relationships/hyperlink" Target="https://raw.githubusercontent.com/wa-biel/biel-files/master/en/review-guide/Introduction%20to%20the%20Reviewers'%20Guide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a-biel/biel-files/raw/master/en/review-guide/Reviewers%27%20Guide%20PDF%20documents/Reviewers%27%20Guide%20All%20PDF%20documents.zip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C023796-A35B-4799-9D24-4EC2193AFDD5}"/>
              </a:ext>
            </a:extLst>
          </p:cNvPr>
          <p:cNvSpPr/>
          <p:nvPr/>
        </p:nvSpPr>
        <p:spPr>
          <a:xfrm>
            <a:off x="1767387" y="329988"/>
            <a:ext cx="5609228" cy="212365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Reviewers’ Guides:</a:t>
            </a:r>
          </a:p>
          <a:p>
            <a:pPr algn="ctr"/>
            <a:r>
              <a:rPr lang="en-US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Locating, Choosing,</a:t>
            </a:r>
            <a:br>
              <a:rPr lang="en-US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and Downloading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BEFB172E-418A-477D-8713-3B557AEA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" y="2886235"/>
            <a:ext cx="9144000" cy="379207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6000"/>
    </mc:Choice>
    <mc:Fallback xmlns="">
      <p:transition spd="slow" advClick="0" advTm="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9280EE-3DDB-4D5B-83F4-E4DF1622C0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Choosing File Format to Download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4910E-94BE-40E0-8709-C09C7384C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5701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Reviewers’ Guides are available in</a:t>
            </a:r>
            <a:br>
              <a:rPr lang="en-US" dirty="0"/>
            </a:br>
            <a:r>
              <a:rPr lang="en-US" dirty="0"/>
              <a:t>DOCX and PDF format 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Reviewers’ Guides are also available as ZIPs</a:t>
            </a:r>
          </a:p>
          <a:p>
            <a:pPr>
              <a:lnSpc>
                <a:spcPct val="114000"/>
              </a:lnSpc>
            </a:pPr>
            <a:r>
              <a:rPr lang="en-US" dirty="0"/>
              <a:t>How do I choose?</a:t>
            </a:r>
            <a:br>
              <a:rPr lang="en-US" dirty="0"/>
            </a:br>
            <a:r>
              <a:rPr lang="en-US" dirty="0"/>
              <a:t>What is the difference?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66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BD8201-643D-49DD-BE47-74A92CB5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Reviewers’ Guide</a:t>
            </a:r>
            <a:br>
              <a:rPr lang="en-US" dirty="0"/>
            </a:br>
            <a:r>
              <a:rPr lang="en-US" dirty="0"/>
              <a:t>format(</a:t>
            </a:r>
            <a:r>
              <a:rPr lang="en-US" cap="none" dirty="0"/>
              <a:t>s</a:t>
            </a:r>
            <a:r>
              <a:rPr lang="en-US" dirty="0"/>
              <a:t>) to Download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F83E3-D067-4648-9473-F63E7BC34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458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RGs are available for download in</a:t>
            </a:r>
            <a:br>
              <a:rPr lang="en-US" dirty="0"/>
            </a:br>
            <a:r>
              <a:rPr lang="en-US" dirty="0"/>
              <a:t>	DOCX and PDF formats</a:t>
            </a:r>
          </a:p>
          <a:p>
            <a:pPr>
              <a:lnSpc>
                <a:spcPct val="100000"/>
              </a:lnSpc>
            </a:pPr>
            <a:r>
              <a:rPr lang="en-US" dirty="0"/>
              <a:t>What are the differences between DOCX and PDF?</a:t>
            </a:r>
          </a:p>
          <a:p>
            <a:pPr marL="685800" lvl="2">
              <a:lnSpc>
                <a:spcPct val="100000"/>
              </a:lnSpc>
            </a:pPr>
            <a:r>
              <a:rPr lang="en-US" dirty="0"/>
              <a:t>The DOCX format is a Microsoft Word document that may be viewed and edited in any standard word processing program.</a:t>
            </a:r>
          </a:p>
          <a:p>
            <a:pPr marL="685800" lvl="2">
              <a:lnSpc>
                <a:spcPct val="100000"/>
              </a:lnSpc>
            </a:pPr>
            <a:r>
              <a:rPr lang="en-US" dirty="0"/>
              <a:t>The PDF format is an Adobe-compatible format that may be viewed with any PDF reader and in most internet browsers. </a:t>
            </a:r>
            <a:br>
              <a:rPr lang="en-US" dirty="0"/>
            </a:br>
            <a:r>
              <a:rPr lang="en-US" dirty="0"/>
              <a:t>The Reviewer’s Guides are PDF forms that may be filled out, but cannot be changed or edited.</a:t>
            </a:r>
          </a:p>
          <a:p>
            <a:pPr marL="685800" lvl="2">
              <a:lnSpc>
                <a:spcPct val="100000"/>
              </a:lnSpc>
            </a:pPr>
            <a:r>
              <a:rPr lang="en-US" dirty="0"/>
              <a:t>For more information, please see the “Introduction to the Reviewers’ Guides” on the BIEL website.</a:t>
            </a:r>
          </a:p>
          <a:p>
            <a:pPr marL="228600" lvl="2">
              <a:lnSpc>
                <a:spcPct val="100000"/>
              </a:lnSpc>
            </a:pPr>
            <a:r>
              <a:rPr lang="en-US" sz="2400" dirty="0"/>
              <a:t>What is the purpose of the ZIP option?</a:t>
            </a:r>
          </a:p>
          <a:p>
            <a:pPr marL="685800" lvl="2">
              <a:lnSpc>
                <a:spcPct val="100000"/>
              </a:lnSpc>
            </a:pPr>
            <a:r>
              <a:rPr lang="en-US" dirty="0"/>
              <a:t>ZIP files contain ALL the PDF or DOCX files in a single download</a:t>
            </a:r>
          </a:p>
        </p:txBody>
      </p:sp>
    </p:spTree>
    <p:extLst>
      <p:ext uri="{BB962C8B-B14F-4D97-AF65-F5344CB8AC3E}">
        <p14:creationId xmlns:p14="http://schemas.microsoft.com/office/powerpoint/2010/main" val="3094161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0">
        <p:fade/>
      </p:transition>
    </mc:Choice>
    <mc:Fallback>
      <p:transition spd="med" advClick="0" advTm="2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BD8201-643D-49DD-BE47-74A92CB5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Reviewers’ Guide</a:t>
            </a:r>
            <a:br>
              <a:rPr lang="en-US" dirty="0"/>
            </a:br>
            <a:r>
              <a:rPr lang="en-US" dirty="0"/>
              <a:t>format(</a:t>
            </a:r>
            <a:r>
              <a:rPr lang="en-US" cap="none" dirty="0"/>
              <a:t>s</a:t>
            </a:r>
            <a:r>
              <a:rPr lang="en-US" dirty="0"/>
              <a:t>) to Download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F83E3-D067-4648-9473-F63E7BC3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83A83F"/>
                </a:solidFill>
              </a:rPr>
              <a:t>How do I choose between DOCX and PDF?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First, consider how you want to use the Reviewers’ Guide and how you will be sharing it with others.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Will you need to edit the Reviewers’ Guide?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Would you like to translate the Reviewers’ Guide into your language?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Is your storage space limited? on your hard drive or your flash drive?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Is bandwidth and/or internet speed an issue?</a:t>
            </a:r>
          </a:p>
          <a:p>
            <a:pPr lvl="2">
              <a:lnSpc>
                <a:spcPct val="100000"/>
              </a:lnSpc>
              <a:spcBef>
                <a:spcPts val="1350"/>
              </a:spcBef>
            </a:pPr>
            <a:r>
              <a:rPr lang="en-US" dirty="0"/>
              <a:t>File Format Comparisons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The DOCX file is editable and is usually smaller in size than the PDF.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Except where designed to be editable, the PDF file cannot be easily altered, and is safer from accidental changes.</a:t>
            </a:r>
          </a:p>
          <a:p>
            <a:pPr lvl="3">
              <a:lnSpc>
                <a:spcPct val="100000"/>
              </a:lnSpc>
            </a:pPr>
            <a:r>
              <a:rPr lang="en-US" sz="1600" dirty="0"/>
              <a:t>For more information, please see the “Introduction to the Reviewers’ Guides” on the BIEL website.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58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0">
        <p:fade/>
      </p:transition>
    </mc:Choice>
    <mc:Fallback>
      <p:transition spd="med" advClick="0" advTm="2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BD8201-643D-49DD-BE47-74A92CB5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file format to choose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F83E3-D067-4648-9473-F63E7BC3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23863">
              <a:lnSpc>
                <a:spcPct val="100000"/>
              </a:lnSpc>
              <a:buNone/>
            </a:pPr>
            <a:r>
              <a:rPr lang="en-US" sz="2401" dirty="0">
                <a:solidFill>
                  <a:srgbClr val="83A83F"/>
                </a:solidFill>
              </a:rPr>
              <a:t>What is the best choice to make if:</a:t>
            </a:r>
            <a:br>
              <a:rPr lang="en-US" sz="2401" dirty="0"/>
            </a:br>
            <a:r>
              <a:rPr lang="en-US" sz="2401" b="1" dirty="0"/>
              <a:t>I want to fill out a form during the review…</a:t>
            </a:r>
            <a:endParaRPr lang="en-US" sz="2401" dirty="0"/>
          </a:p>
          <a:p>
            <a:pPr marL="688975"/>
            <a:r>
              <a:rPr lang="en-US" sz="2401" b="1" dirty="0">
                <a:solidFill>
                  <a:srgbClr val="B95659"/>
                </a:solidFill>
              </a:rPr>
              <a:t>pdf</a:t>
            </a:r>
            <a:r>
              <a:rPr lang="en-US" sz="2401" dirty="0"/>
              <a:t> – used in a PDF reader</a:t>
            </a:r>
          </a:p>
          <a:p>
            <a:pPr marL="688975"/>
            <a:r>
              <a:rPr lang="en-US" sz="2401" dirty="0"/>
              <a:t>docx – print out and write responses on the form</a:t>
            </a:r>
          </a:p>
          <a:p>
            <a:pPr marL="688975"/>
            <a:r>
              <a:rPr lang="en-US" sz="2401" dirty="0"/>
              <a:t>zip – not the best choice</a:t>
            </a:r>
          </a:p>
          <a:p>
            <a:endParaRPr lang="en-US" sz="240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BD8201-643D-49DD-BE47-74A92CB5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file format to choose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F83E3-D067-4648-9473-F63E7BC3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23863">
              <a:lnSpc>
                <a:spcPct val="100000"/>
              </a:lnSpc>
              <a:buNone/>
            </a:pPr>
            <a:r>
              <a:rPr lang="en-US" sz="2401" dirty="0">
                <a:solidFill>
                  <a:srgbClr val="83A83F"/>
                </a:solidFill>
              </a:rPr>
              <a:t>What is the best choice to make if:</a:t>
            </a:r>
            <a:br>
              <a:rPr lang="en-US" sz="2401" dirty="0"/>
            </a:br>
            <a:r>
              <a:rPr lang="en-US" sz="2401" b="1" dirty="0"/>
              <a:t>I want to translate the document…</a:t>
            </a:r>
          </a:p>
          <a:p>
            <a:pPr marL="688975"/>
            <a:r>
              <a:rPr lang="en-US" sz="2401" dirty="0"/>
              <a:t>pdf – generally cannot be edited</a:t>
            </a:r>
          </a:p>
          <a:p>
            <a:pPr marL="688975"/>
            <a:r>
              <a:rPr lang="en-US" sz="2401" b="1" dirty="0">
                <a:solidFill>
                  <a:srgbClr val="B95659"/>
                </a:solidFill>
              </a:rPr>
              <a:t>docx</a:t>
            </a:r>
            <a:r>
              <a:rPr lang="en-US" sz="2401" dirty="0"/>
              <a:t> – open in Word or Libre Office to edit</a:t>
            </a:r>
          </a:p>
          <a:p>
            <a:pPr marL="688975"/>
            <a:r>
              <a:rPr lang="en-US" sz="2401" dirty="0"/>
              <a:t>zip – not the best choice for this purpose</a:t>
            </a:r>
          </a:p>
          <a:p>
            <a:endParaRPr lang="en-US" sz="240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17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BD8201-643D-49DD-BE47-74A92CB5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file format to choose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F83E3-D067-4648-9473-F63E7BC3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23863">
              <a:lnSpc>
                <a:spcPct val="100000"/>
              </a:lnSpc>
              <a:buNone/>
            </a:pPr>
            <a:r>
              <a:rPr lang="en-US" sz="2401" dirty="0">
                <a:solidFill>
                  <a:srgbClr val="83A83F"/>
                </a:solidFill>
              </a:rPr>
              <a:t>What is the best choice to make if:</a:t>
            </a:r>
            <a:br>
              <a:rPr lang="en-US" sz="2401" dirty="0"/>
            </a:br>
            <a:r>
              <a:rPr lang="en-US" sz="2401" b="1" dirty="0"/>
              <a:t>I have undependable Internet access…</a:t>
            </a:r>
          </a:p>
          <a:p>
            <a:pPr marL="688975"/>
            <a:r>
              <a:rPr lang="en-US" sz="2401" dirty="0"/>
              <a:t>pdf – individual files are larger than docx files</a:t>
            </a:r>
          </a:p>
          <a:p>
            <a:pPr marL="688975"/>
            <a:r>
              <a:rPr lang="en-US" sz="2401" dirty="0"/>
              <a:t>docx – individual files are smaller than pdf files</a:t>
            </a:r>
          </a:p>
          <a:p>
            <a:pPr marL="688975"/>
            <a:r>
              <a:rPr lang="en-US" sz="2401" b="1" dirty="0">
                <a:solidFill>
                  <a:srgbClr val="B95659"/>
                </a:solidFill>
              </a:rPr>
              <a:t>zip</a:t>
            </a:r>
            <a:r>
              <a:rPr lang="en-US" sz="2401" dirty="0"/>
              <a:t> – the files are 2,000KB or 10,000KB large, </a:t>
            </a:r>
            <a:br>
              <a:rPr lang="en-US" sz="2401" dirty="0"/>
            </a:br>
            <a:r>
              <a:rPr lang="en-US" sz="2401" dirty="0"/>
              <a:t>but once downloaded, all files are available off-line</a:t>
            </a:r>
          </a:p>
          <a:p>
            <a:endParaRPr lang="en-US" sz="240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10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BD8201-643D-49DD-BE47-74A92CB5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file format to choose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F83E3-D067-4648-9473-F63E7BC3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23863">
              <a:lnSpc>
                <a:spcPct val="100000"/>
              </a:lnSpc>
              <a:buNone/>
            </a:pPr>
            <a:r>
              <a:rPr lang="en-US" sz="2401" dirty="0">
                <a:solidFill>
                  <a:srgbClr val="83A83F"/>
                </a:solidFill>
              </a:rPr>
              <a:t>What is the best choice to make if:</a:t>
            </a:r>
            <a:br>
              <a:rPr lang="en-US" sz="2401" dirty="0"/>
            </a:br>
            <a:r>
              <a:rPr lang="en-US" sz="2401" b="1" dirty="0"/>
              <a:t>I have a slow Internet connection…</a:t>
            </a:r>
          </a:p>
          <a:p>
            <a:pPr marL="688975"/>
            <a:r>
              <a:rPr lang="en-US" sz="2401" dirty="0"/>
              <a:t>pdf – individual files are larger than docx files</a:t>
            </a:r>
          </a:p>
          <a:p>
            <a:pPr marL="688975"/>
            <a:r>
              <a:rPr lang="en-US" sz="2401" b="1" dirty="0">
                <a:solidFill>
                  <a:srgbClr val="B95659"/>
                </a:solidFill>
              </a:rPr>
              <a:t>docx</a:t>
            </a:r>
            <a:r>
              <a:rPr lang="en-US" sz="2401" dirty="0"/>
              <a:t> – individual files are smaller than pdf files</a:t>
            </a:r>
          </a:p>
          <a:p>
            <a:pPr marL="688975"/>
            <a:r>
              <a:rPr lang="en-US" sz="2401" dirty="0"/>
              <a:t>zip – the files are 2,000KB or 10,000KB large</a:t>
            </a:r>
          </a:p>
          <a:p>
            <a:endParaRPr lang="en-US" sz="240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58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B0B8A3-C178-4194-B809-AB6DE5E3C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Information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B80CBF-BA7D-47F4-A528-310870F77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Reviewers’ Guides (RGs)</a:t>
            </a:r>
          </a:p>
          <a:p>
            <a:pPr lvl="1"/>
            <a:r>
              <a:rPr lang="en-US" dirty="0"/>
              <a:t>Start with the “Introduction to the Reviewers’ Guides” document</a:t>
            </a:r>
          </a:p>
          <a:p>
            <a:pPr lvl="2"/>
            <a:r>
              <a:rPr lang="en-US" dirty="0">
                <a:hlinkClick r:id="rId2"/>
              </a:rPr>
              <a:t>https://raw.githubusercontent.com/wa-biel/biel-files/master/en/review-guide/Introduction%20to%20the%20Reviewers'%20Guides.pdf</a:t>
            </a:r>
            <a:endParaRPr lang="en-US" dirty="0"/>
          </a:p>
          <a:p>
            <a:pPr lvl="1"/>
            <a:r>
              <a:rPr lang="en-US" dirty="0"/>
              <a:t>Download and read the Users’ Manual</a:t>
            </a:r>
          </a:p>
          <a:p>
            <a:pPr lvl="2"/>
            <a:r>
              <a:rPr lang="en-US" dirty="0">
                <a:hlinkClick r:id="rId3"/>
              </a:rPr>
              <a:t>https://raw.githubusercontent.com/wa-biel/biel-files/master/en/review-guide/Reviewers'%20Guide%20PDF%20documents/Users'%20Manual.pdf</a:t>
            </a:r>
            <a:endParaRPr lang="en-US" dirty="0"/>
          </a:p>
          <a:p>
            <a:pPr lvl="1"/>
            <a:r>
              <a:rPr lang="en-US" dirty="0"/>
              <a:t>Consider downloading ALL of the current RGs in a single .ZIP file</a:t>
            </a:r>
          </a:p>
          <a:p>
            <a:pPr lvl="2"/>
            <a:r>
              <a:rPr lang="en-US" dirty="0">
                <a:hlinkClick r:id="rId4"/>
              </a:rPr>
              <a:t>https://github.com/wa-biel/biel-files/raw/master/en/review-guide/Reviewers%27%20Guide%20PDF%20documents/Reviewers%27%20Guide%20All%20PDF%20documents.zip</a:t>
            </a:r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9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8000">
        <p:fade/>
      </p:transition>
    </mc:Choice>
    <mc:Fallback>
      <p:transition spd="med" advClick="0" advTm="8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373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48B66-8EA7-43DB-B309-3C0A97C3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7188"/>
            <a:ext cx="7886700" cy="801760"/>
          </a:xfrm>
        </p:spPr>
        <p:txBody>
          <a:bodyPr/>
          <a:lstStyle/>
          <a:p>
            <a:r>
              <a:rPr lang="en-US" dirty="0"/>
              <a:t>Go to the Translations Page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E00E6283-0DF7-4A7B-8E25-714A4EE91269}"/>
              </a:ext>
            </a:extLst>
          </p:cNvPr>
          <p:cNvSpPr/>
          <p:nvPr/>
        </p:nvSpPr>
        <p:spPr>
          <a:xfrm flipH="1">
            <a:off x="5187142" y="2493818"/>
            <a:ext cx="698269" cy="1496291"/>
          </a:xfrm>
          <a:prstGeom prst="upArrow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272DA4A-8766-4FD9-9BAC-E545BB31A5A5}"/>
              </a:ext>
            </a:extLst>
          </p:cNvPr>
          <p:cNvSpPr/>
          <p:nvPr/>
        </p:nvSpPr>
        <p:spPr>
          <a:xfrm>
            <a:off x="5386647" y="1230284"/>
            <a:ext cx="698269" cy="1325563"/>
          </a:xfrm>
          <a:prstGeom prst="rightArrow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68ADB-AD03-49C7-8809-C75E55F5B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9068"/>
            <a:ext cx="9144000" cy="379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983FE-4458-4B19-AB47-89AE17057865}"/>
              </a:ext>
            </a:extLst>
          </p:cNvPr>
          <p:cNvSpPr txBox="1"/>
          <p:nvPr/>
        </p:nvSpPr>
        <p:spPr>
          <a:xfrm>
            <a:off x="1045111" y="1924613"/>
            <a:ext cx="606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the ‘Translations’ link located in the top menu bar.</a:t>
            </a:r>
          </a:p>
        </p:txBody>
      </p:sp>
    </p:spTree>
    <p:extLst>
      <p:ext uri="{BB962C8B-B14F-4D97-AF65-F5344CB8AC3E}">
        <p14:creationId xmlns:p14="http://schemas.microsoft.com/office/powerpoint/2010/main" val="1338061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The Translations Page opens to English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2053"/>
            <a:ext cx="9144000" cy="40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89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3"/>
            <a:ext cx="7886700" cy="1195163"/>
          </a:xfrm>
        </p:spPr>
        <p:txBody>
          <a:bodyPr/>
          <a:lstStyle/>
          <a:p>
            <a:r>
              <a:rPr lang="en-US" dirty="0"/>
              <a:t>Scroll down to the</a:t>
            </a:r>
            <a:br>
              <a:rPr lang="en-US" dirty="0"/>
            </a:br>
            <a:r>
              <a:rPr lang="en-US" dirty="0"/>
              <a:t>Reviewers’ Guide section.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4" y="2622053"/>
            <a:ext cx="9138970" cy="407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58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3"/>
            <a:ext cx="7886700" cy="1195163"/>
          </a:xfrm>
        </p:spPr>
        <p:txBody>
          <a:bodyPr/>
          <a:lstStyle/>
          <a:p>
            <a:r>
              <a:rPr lang="en-US" dirty="0"/>
              <a:t>Reviewers’ Guide section…</a:t>
            </a:r>
            <a:br>
              <a:rPr lang="en-US" dirty="0"/>
            </a:br>
            <a:r>
              <a:rPr lang="en-US" dirty="0"/>
              <a:t>Click to expand “Topics”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0" y="2622053"/>
            <a:ext cx="9135557" cy="407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17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3"/>
            <a:ext cx="7886700" cy="1626676"/>
          </a:xfrm>
        </p:spPr>
        <p:txBody>
          <a:bodyPr/>
          <a:lstStyle/>
          <a:p>
            <a:r>
              <a:rPr lang="en-US" dirty="0"/>
              <a:t>On the right,</a:t>
            </a:r>
            <a:br>
              <a:rPr lang="en-US" dirty="0"/>
            </a:br>
            <a:r>
              <a:rPr lang="en-US" dirty="0"/>
              <a:t>Click the appropriate button </a:t>
            </a:r>
            <a:br>
              <a:rPr lang="en-US" dirty="0"/>
            </a:br>
            <a:r>
              <a:rPr lang="en-US" dirty="0"/>
              <a:t>to open the chosen Reviewers’ Guide.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1" y="2622053"/>
            <a:ext cx="9135557" cy="4074458"/>
          </a:xfrm>
          <a:prstGeom prst="rect">
            <a:avLst/>
          </a:prstGeom>
          <a:ln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900D79-9006-4BFB-8150-9FCC5FE090FF}"/>
              </a:ext>
            </a:extLst>
          </p:cNvPr>
          <p:cNvCxnSpPr>
            <a:cxnSpLocks/>
          </p:cNvCxnSpPr>
          <p:nvPr/>
        </p:nvCxnSpPr>
        <p:spPr>
          <a:xfrm>
            <a:off x="-52748" y="2576142"/>
            <a:ext cx="9258298" cy="0"/>
          </a:xfrm>
          <a:prstGeom prst="line">
            <a:avLst/>
          </a:prstGeom>
          <a:ln w="19050">
            <a:solidFill>
              <a:srgbClr val="7165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273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625793"/>
            <a:ext cx="2439775" cy="4054949"/>
          </a:xfrm>
        </p:spPr>
        <p:txBody>
          <a:bodyPr/>
          <a:lstStyle/>
          <a:p>
            <a:r>
              <a:rPr lang="en-US" dirty="0"/>
              <a:t>A save dialogue box may open for the FILE of the</a:t>
            </a:r>
            <a:br>
              <a:rPr lang="en-US" dirty="0"/>
            </a:br>
            <a:r>
              <a:rPr lang="en-US" dirty="0"/>
              <a:t>chosen resource</a:t>
            </a:r>
            <a:br>
              <a:rPr lang="en-US" dirty="0"/>
            </a:br>
            <a:r>
              <a:rPr lang="en-US" sz="2800" dirty="0"/>
              <a:t>(i.e. DOCX,  ZIP or PDF)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41370-EE6B-4618-A8FB-A109ABC06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053"/>
            <a:ext cx="6472719" cy="4262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43E84-7C74-41C5-93BE-12E70D8779A2}"/>
              </a:ext>
            </a:extLst>
          </p:cNvPr>
          <p:cNvSpPr txBox="1"/>
          <p:nvPr/>
        </p:nvSpPr>
        <p:spPr>
          <a:xfrm>
            <a:off x="904126" y="4787756"/>
            <a:ext cx="49632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Choose a save location, </a:t>
            </a:r>
            <a:b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then click “Save”.</a:t>
            </a:r>
          </a:p>
        </p:txBody>
      </p:sp>
    </p:spTree>
    <p:extLst>
      <p:ext uri="{BB962C8B-B14F-4D97-AF65-F5344CB8AC3E}">
        <p14:creationId xmlns:p14="http://schemas.microsoft.com/office/powerpoint/2010/main" val="2012757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6" y="320040"/>
            <a:ext cx="6213763" cy="5073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625793"/>
            <a:ext cx="2439775" cy="3906981"/>
          </a:xfrm>
        </p:spPr>
        <p:txBody>
          <a:bodyPr/>
          <a:lstStyle/>
          <a:p>
            <a:r>
              <a:rPr lang="en-US" dirty="0"/>
              <a:t>When the</a:t>
            </a:r>
            <a:br>
              <a:rPr lang="en-US" dirty="0"/>
            </a:br>
            <a:r>
              <a:rPr lang="en-US" dirty="0"/>
              <a:t>chosen resource opens in a new tab in your browser…</a:t>
            </a:r>
          </a:p>
        </p:txBody>
      </p:sp>
    </p:spTree>
    <p:extLst>
      <p:ext uri="{BB962C8B-B14F-4D97-AF65-F5344CB8AC3E}">
        <p14:creationId xmlns:p14="http://schemas.microsoft.com/office/powerpoint/2010/main" val="385382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53" y="320040"/>
            <a:ext cx="5363048" cy="5073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625793"/>
            <a:ext cx="2439775" cy="3906981"/>
          </a:xfrm>
        </p:spPr>
        <p:txBody>
          <a:bodyPr/>
          <a:lstStyle/>
          <a:p>
            <a:r>
              <a:rPr lang="en-US" dirty="0"/>
              <a:t>Click the download button to open the save dialogue box.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32722-6C29-415E-AD58-FC6DD82D3765}"/>
              </a:ext>
            </a:extLst>
          </p:cNvPr>
          <p:cNvSpPr txBox="1"/>
          <p:nvPr/>
        </p:nvSpPr>
        <p:spPr>
          <a:xfrm>
            <a:off x="779068" y="5537770"/>
            <a:ext cx="49632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Choose a save location, </a:t>
            </a:r>
            <a:b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then click “Save”.</a:t>
            </a:r>
          </a:p>
        </p:txBody>
      </p:sp>
    </p:spTree>
    <p:extLst>
      <p:ext uri="{BB962C8B-B14F-4D97-AF65-F5344CB8AC3E}">
        <p14:creationId xmlns:p14="http://schemas.microsoft.com/office/powerpoint/2010/main" val="1768951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6" ma:contentTypeDescription="Create a new document." ma:contentTypeScope="" ma:versionID="34ca4d5dec8541b93d160618231a9031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ecbbf5f4c01f0a3496800e153c6dd9e6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83F2AF-72EF-4AE8-A2F3-70D2748E95BF}"/>
</file>

<file path=customXml/itemProps2.xml><?xml version="1.0" encoding="utf-8"?>
<ds:datastoreItem xmlns:ds="http://schemas.openxmlformats.org/officeDocument/2006/customXml" ds:itemID="{C80F64D6-3DD6-422D-AE19-0484140801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2B4C4A-7A65-4614-9DEA-B690587CE1E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63ebc9d3-73c5-43d0-b794-270dc3c2d1a0"/>
    <ds:schemaRef ds:uri="e6b6b08c-4e37-4703-b140-b9e21b970c4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1212</TotalTime>
  <Words>923</Words>
  <Application>Microsoft Office PowerPoint</Application>
  <PresentationFormat>On-screen Show (4:3)</PresentationFormat>
  <Paragraphs>68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Presentation</vt:lpstr>
      <vt:lpstr>Go to the Translations Page</vt:lpstr>
      <vt:lpstr>The Translations Page opens to English</vt:lpstr>
      <vt:lpstr>Scroll down to the Reviewers’ Guide section.</vt:lpstr>
      <vt:lpstr>Reviewers’ Guide section… Click to expand “Topics”</vt:lpstr>
      <vt:lpstr>On the right, Click the appropriate button  to open the chosen Reviewers’ Guide.</vt:lpstr>
      <vt:lpstr>A save dialogue box may open for the FILE of the chosen resource (i.e. DOCX,  ZIP or PDF).</vt:lpstr>
      <vt:lpstr>When the chosen resource opens in a new tab in your browser…</vt:lpstr>
      <vt:lpstr>Click the download button to open the save dialogue box.</vt:lpstr>
      <vt:lpstr>Choosing File Format to Download</vt:lpstr>
      <vt:lpstr>Choosing the Reviewers’ Guide format(s) to Download</vt:lpstr>
      <vt:lpstr>Choosing the Reviewers’ Guide format(s) to Download</vt:lpstr>
      <vt:lpstr>Which file format to choose</vt:lpstr>
      <vt:lpstr>Which file format to choose</vt:lpstr>
      <vt:lpstr>Which file format to choose</vt:lpstr>
      <vt:lpstr>Which file format to choose</vt:lpstr>
      <vt:lpstr>Helpful Information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Christine Jarka</cp:lastModifiedBy>
  <cp:revision>97</cp:revision>
  <dcterms:created xsi:type="dcterms:W3CDTF">2019-03-18T18:21:25Z</dcterms:created>
  <dcterms:modified xsi:type="dcterms:W3CDTF">2020-09-01T20:13:43Z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